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424A29-1B61-4F9D-9A22-16270BAC6E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ED87DC4-DB3E-46F1-8D07-71BF619BDA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7575A6A-721E-4540-98A7-84D543F07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5701-8F77-4031-9A89-909FB4994B61}" type="datetimeFigureOut">
              <a:rPr lang="ru-RU" smtClean="0"/>
              <a:t>24.03.2022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64B783E-C989-4CC4-80B6-A3C3FF29B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88658FA-7537-4F80-BB03-D49B2D415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1C759-EB8A-4FA5-8B68-46839DF0DA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6117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F848EF-F013-4302-AE3B-DCEDAD9DB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609E7D4-DA5C-4416-9514-32E704F540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5DEA87-B6FF-4D31-9E0C-28D934EFF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5701-8F77-4031-9A89-909FB4994B61}" type="datetimeFigureOut">
              <a:rPr lang="ru-RU" smtClean="0"/>
              <a:t>24.03.2022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D8B02C0-728E-435F-9AEC-E2D44E569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943740-9065-43E5-B849-0E0CA6408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1C759-EB8A-4FA5-8B68-46839DF0DA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910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5861DBA-D843-487D-9BF3-C0D5CD9190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8F1A4D0-A491-4896-952D-4FBEDB26FC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C9DEF21-051D-4AEA-B1AB-2342FC8C4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5701-8F77-4031-9A89-909FB4994B61}" type="datetimeFigureOut">
              <a:rPr lang="ru-RU" smtClean="0"/>
              <a:t>24.03.2022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ABB51F-1488-4FC2-8C7B-82DF370D2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7904E6-5F08-4897-A1AE-A4DE163FB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1C759-EB8A-4FA5-8B68-46839DF0DA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4478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D7CA01-9D42-4D71-9C93-46B953B04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3E6082-B70A-4EFA-AB1B-C40BF84B5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58B221-C7D2-4FC7-991D-D293E7C82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5701-8F77-4031-9A89-909FB4994B61}" type="datetimeFigureOut">
              <a:rPr lang="ru-RU" smtClean="0"/>
              <a:t>24.03.2022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614FA91-ECD8-4296-B446-BA4D13BA0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CBBA6A-A505-4D34-AA8E-4800C9EE3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1C759-EB8A-4FA5-8B68-46839DF0DA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5015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B59AD9-71E7-4D00-8FAA-E2E75335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81FA29A-3037-47E0-97A2-1F933455D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196D0F-0343-4D4C-ADB9-B926BCC24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5701-8F77-4031-9A89-909FB4994B61}" type="datetimeFigureOut">
              <a:rPr lang="ru-RU" smtClean="0"/>
              <a:t>24.03.2022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D7F79F-D57C-4891-B8D6-88EE56413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2719F9-C000-4E1A-8A8B-6B1D99CCB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1C759-EB8A-4FA5-8B68-46839DF0DA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3159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6D8519-F014-4194-9E99-FAF73E9A3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B204FC-313D-4A9E-8670-38D25F1ABB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205681D-2CA6-4200-B0D8-828DBB3CE6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19EBFE2-A236-47CA-ACC7-F1B0142A2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5701-8F77-4031-9A89-909FB4994B61}" type="datetimeFigureOut">
              <a:rPr lang="ru-RU" smtClean="0"/>
              <a:t>24.03.2022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AC87C72-491D-4D98-B6CF-BFAE8C9F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46EB5B3-4681-4C67-906B-5844AD1F6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1C759-EB8A-4FA5-8B68-46839DF0DA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1223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65667D-F013-4A64-9CA2-4D7AB58CC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988C24B-25C8-4C4B-81BE-DAF1852327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5434F0C-2816-4076-A0D6-4CDC749E1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B3915AD-4F49-4C39-A049-D18842BC37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72B09BF-54FF-4433-AEA4-AF6129229B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B76643E-FA90-48B9-98FC-8B98A752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5701-8F77-4031-9A89-909FB4994B61}" type="datetimeFigureOut">
              <a:rPr lang="ru-RU" smtClean="0"/>
              <a:t>24.03.2022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A8B7FEC-CD3F-4F13-BEFA-30B041A6C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219638A-B5F9-4FA7-99A8-AF0AF617B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1C759-EB8A-4FA5-8B68-46839DF0DA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2846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1E60B9-687B-4789-A030-17FD77290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B5FBD15-873F-4E6A-A374-CB1F25A84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5701-8F77-4031-9A89-909FB4994B61}" type="datetimeFigureOut">
              <a:rPr lang="ru-RU" smtClean="0"/>
              <a:t>24.03.2022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FA5369B-FDBF-4801-96B7-09EC27E60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0F147D0-406A-4F04-91D8-950D6263A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1C759-EB8A-4FA5-8B68-46839DF0DA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1571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659E4B3-31A8-4B6D-B653-DD8174D9E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5701-8F77-4031-9A89-909FB4994B61}" type="datetimeFigureOut">
              <a:rPr lang="ru-RU" smtClean="0"/>
              <a:t>24.03.2022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503E4BC-1FDB-4440-B072-485133C28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688A31B-8088-4D64-8DE4-6A0007165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1C759-EB8A-4FA5-8B68-46839DF0DA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3805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9F59A9-BDE0-4B54-8EF6-A969F473C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957155-284E-4684-9CC3-1A8751AF7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FEA9C8-C4F1-4605-B61E-1D1C241F51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ECC0434-A9BC-486F-A8B0-3A0C9377D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5701-8F77-4031-9A89-909FB4994B61}" type="datetimeFigureOut">
              <a:rPr lang="ru-RU" smtClean="0"/>
              <a:t>24.03.2022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BE24C75-5E2C-488E-BA7A-857E91891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1E460D0-8572-42DC-8D54-1CE0BC8C7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1C759-EB8A-4FA5-8B68-46839DF0DA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0445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7EA31B-B68C-48CA-B27F-890334239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14F145A-9417-4D85-A4CD-80F785EC36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F9BA636-2127-4078-9700-3395ED564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5682537-4C1B-4DF5-8EEC-E749E7697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5701-8F77-4031-9A89-909FB4994B61}" type="datetimeFigureOut">
              <a:rPr lang="ru-RU" smtClean="0"/>
              <a:t>24.03.2022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2527120-BB55-47F4-9F9A-F02FC75F3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04D11DD-898A-45DA-A9C4-641AAB826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1C759-EB8A-4FA5-8B68-46839DF0DA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4794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B4BD5A-067E-4E9E-A8FA-B839EB84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8F74833-3B08-43F6-89F0-981AF4A6D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92277A-331E-465B-B108-0CFC432545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F5701-8F77-4031-9A89-909FB4994B61}" type="datetimeFigureOut">
              <a:rPr lang="ru-RU" smtClean="0"/>
              <a:t>24.03.2022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8246003-E8AF-4438-A1D8-D307157AD6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DC9D6E-857A-4014-A9F9-786B9AA376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1C759-EB8A-4FA5-8B68-46839DF0DA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9701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2.mp4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7ACA33-D3BF-42F3-95F7-F400DFC5BF08}"/>
              </a:ext>
            </a:extLst>
          </p:cNvPr>
          <p:cNvSpPr txBox="1"/>
          <p:nvPr/>
        </p:nvSpPr>
        <p:spPr>
          <a:xfrm>
            <a:off x="3048000" y="67335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Numerical Methods in Engineering and Applied Science </a:t>
            </a:r>
          </a:p>
          <a:p>
            <a:pPr algn="ctr"/>
            <a:r>
              <a:rPr lang="en-US" dirty="0"/>
              <a:t>Project</a:t>
            </a:r>
          </a:p>
          <a:p>
            <a:pPr algn="ctr"/>
            <a:r>
              <a:rPr lang="en-US" dirty="0"/>
              <a:t> Oscillator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7784F-9C78-4BCC-A584-82D8FEC49BFC}"/>
              </a:ext>
            </a:extLst>
          </p:cNvPr>
          <p:cNvSpPr txBox="1"/>
          <p:nvPr/>
        </p:nvSpPr>
        <p:spPr>
          <a:xfrm>
            <a:off x="2914095" y="3226968"/>
            <a:ext cx="60945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Synchronization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oscillators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phenomenon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found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wide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variety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natural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engineered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systems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typically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understood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through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reduction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first-order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phase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simplified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dynamics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Here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examined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dynamics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ring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quasi-sinusoidal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oscillators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beyond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order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Beyond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order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i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found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exotic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states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synchronization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highly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complex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dynamics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including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weak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chimeras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decoupled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states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inhomogeneous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synchronized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states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9636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24D8D4-DB7F-4858-8A59-E6A91F7684F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89523"/>
            <a:ext cx="4775835" cy="39566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69DA19-FDE2-4757-8BF2-832C697A0BE8}"/>
                  </a:ext>
                </a:extLst>
              </p:cNvPr>
              <p:cNvSpPr txBox="1"/>
              <p:nvPr/>
            </p:nvSpPr>
            <p:spPr>
              <a:xfrm>
                <a:off x="845598" y="821267"/>
                <a:ext cx="6094520" cy="4614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∆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∈[−</m:t>
                    </m:r>
                    <m:f>
                      <m:f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20</m:t>
                        </m:r>
                      </m:den>
                    </m:f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;</m:t>
                    </m:r>
                    <m:f>
                      <m:f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20</m:t>
                        </m:r>
                      </m:den>
                    </m:f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69DA19-FDE2-4757-8BF2-832C697A0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598" y="821267"/>
                <a:ext cx="6094520" cy="461473"/>
              </a:xfrm>
              <a:prstGeom prst="rect">
                <a:avLst/>
              </a:prstGeom>
              <a:blipFill>
                <a:blip r:embed="rId3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3F5CAE-A540-4389-8A9E-0B854975404A}"/>
                  </a:ext>
                </a:extLst>
              </p:cNvPr>
              <p:cNvSpPr txBox="1"/>
              <p:nvPr/>
            </p:nvSpPr>
            <p:spPr>
              <a:xfrm>
                <a:off x="-592585" y="1514484"/>
                <a:ext cx="6094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0.04,0.18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0.1,1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3F5CAE-A540-4389-8A9E-0B8549754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92585" y="1514484"/>
                <a:ext cx="6094520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122E12-DE5A-45A5-9790-96E968E81026}"/>
                  </a:ext>
                </a:extLst>
              </p:cNvPr>
              <p:cNvSpPr txBox="1"/>
              <p:nvPr/>
            </p:nvSpPr>
            <p:spPr>
              <a:xfrm>
                <a:off x="-741286" y="2115560"/>
                <a:ext cx="6391922" cy="6905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𝑀𝑒𝑥𝑝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m:rPr>
                              <m:sty m:val="p"/>
                            </m:rPr>
                            <a:rPr lang="ru-RU" i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i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122E12-DE5A-45A5-9790-96E968E81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1286" y="2115560"/>
                <a:ext cx="6391922" cy="6905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162D7B-BF20-4162-A287-16F953CEFC3E}"/>
                  </a:ext>
                </a:extLst>
              </p:cNvPr>
              <p:cNvSpPr txBox="1"/>
              <p:nvPr/>
            </p:nvSpPr>
            <p:spPr>
              <a:xfrm>
                <a:off x="780319" y="4777952"/>
                <a:ext cx="77035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8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if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&lt;0.5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it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other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synchronized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state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ru-RU" sz="18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black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red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=1,2,…7}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162D7B-BF20-4162-A287-16F953CEF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19" y="4777952"/>
                <a:ext cx="7703598" cy="369332"/>
              </a:xfrm>
              <a:prstGeom prst="rect">
                <a:avLst/>
              </a:prstGeom>
              <a:blipFill>
                <a:blip r:embed="rId6"/>
                <a:stretch>
                  <a:fillRect l="-633" t="-10000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91F2F55-A25C-4CCA-9ADD-BC8F71A4FFA7}"/>
                  </a:ext>
                </a:extLst>
              </p:cNvPr>
              <p:cNvSpPr txBox="1"/>
              <p:nvPr/>
            </p:nvSpPr>
            <p:spPr>
              <a:xfrm>
                <a:off x="780319" y="5623944"/>
                <a:ext cx="64673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8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if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0.5&lt;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&lt;1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it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imhomogeneous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synchronization</a:t>
                </a:r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91F2F55-A25C-4CCA-9ADD-BC8F71A4F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19" y="5623944"/>
                <a:ext cx="6467382" cy="369332"/>
              </a:xfrm>
              <a:prstGeom prst="rect">
                <a:avLst/>
              </a:prstGeom>
              <a:blipFill>
                <a:blip r:embed="rId7"/>
                <a:stretch>
                  <a:fillRect l="-754" t="-10000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771180-8735-475C-A9CC-ED6FD8A8A916}"/>
                  </a:ext>
                </a:extLst>
              </p:cNvPr>
              <p:cNvSpPr txBox="1"/>
              <p:nvPr/>
            </p:nvSpPr>
            <p:spPr>
              <a:xfrm>
                <a:off x="780319" y="5194362"/>
                <a:ext cx="64673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8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If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then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our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nodes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in-phase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ru-RU" sz="18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white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=0}</m:t>
                    </m:r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ru-RU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771180-8735-475C-A9CC-ED6FD8A8A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19" y="5194362"/>
                <a:ext cx="6467382" cy="369332"/>
              </a:xfrm>
              <a:prstGeom prst="rect">
                <a:avLst/>
              </a:prstGeom>
              <a:blipFill>
                <a:blip r:embed="rId8"/>
                <a:stretch>
                  <a:fillRect l="-754"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2152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F891717-4461-422C-A7A3-49A7D601399A}"/>
              </a:ext>
            </a:extLst>
          </p:cNvPr>
          <p:cNvSpPr txBox="1"/>
          <p:nvPr/>
        </p:nvSpPr>
        <p:spPr>
          <a:xfrm>
            <a:off x="268549" y="313810"/>
            <a:ext cx="6094520" cy="961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78180" indent="-457200">
              <a:lnSpc>
                <a:spcPct val="107000"/>
              </a:lnSpc>
              <a:spcAft>
                <a:spcPts val="800"/>
              </a:spcAft>
              <a:tabLst>
                <a:tab pos="457200" algn="l"/>
                <a:tab pos="44958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 lot of experimental results shows that states with both a coherent synchronized region and an incoherent region are possible. Also called weak chimeras.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D53F489-6F17-40E3-8549-520AD5B711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99139" y="1737377"/>
            <a:ext cx="4971471" cy="398118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25B3C1C-9173-4AD2-B764-540A988A7EB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45080" y="1737376"/>
            <a:ext cx="4971471" cy="398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309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himera">
            <a:hlinkClick r:id="" action="ppaction://media"/>
            <a:extLst>
              <a:ext uri="{FF2B5EF4-FFF2-40B4-BE49-F238E27FC236}">
                <a16:creationId xmlns:a16="http://schemas.microsoft.com/office/drawing/2014/main" id="{0A0C3CC8-D1AB-48ED-93EA-142F14B1AB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21266" y="935446"/>
            <a:ext cx="5334000" cy="400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5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5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himera2">
            <a:hlinkClick r:id="" action="ppaction://media"/>
            <a:extLst>
              <a:ext uri="{FF2B5EF4-FFF2-40B4-BE49-F238E27FC236}">
                <a16:creationId xmlns:a16="http://schemas.microsoft.com/office/drawing/2014/main" id="{363ABA13-A242-4C0D-9743-5F17CD4619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8045" y="2308813"/>
            <a:ext cx="5334000" cy="400843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776073-78BC-4322-A17A-8B770E49A0A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816819" y="0"/>
            <a:ext cx="4173735" cy="322470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BC518D-83D1-42C9-BE54-3C0F13956614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816819" y="3224705"/>
            <a:ext cx="4173735" cy="34497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109C2A-0E71-46E2-84D1-8E6FD21BD86E}"/>
              </a:ext>
            </a:extLst>
          </p:cNvPr>
          <p:cNvSpPr txBox="1"/>
          <p:nvPr/>
        </p:nvSpPr>
        <p:spPr>
          <a:xfrm>
            <a:off x="314912" y="540750"/>
            <a:ext cx="6094520" cy="1554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78180" indent="-457200">
              <a:lnSpc>
                <a:spcPct val="107000"/>
              </a:lnSpc>
              <a:spcAft>
                <a:spcPts val="800"/>
              </a:spcAft>
              <a:tabLst>
                <a:tab pos="457200" algn="l"/>
                <a:tab pos="44958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 demonstrated that a simple ring of eight self-sustained nanoelectromechanical oscillators with linear, nearest-neighbor coupling exhibits exotic states of synchronization with complex dynamics and broken symmetries.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97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8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Изображение молекулярной модели">
            <a:extLst>
              <a:ext uri="{FF2B5EF4-FFF2-40B4-BE49-F238E27FC236}">
                <a16:creationId xmlns:a16="http://schemas.microsoft.com/office/drawing/2014/main" id="{214B049F-A8ED-425B-B245-0B6D48AD8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347788"/>
            <a:ext cx="4762500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318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32C7ACA-B0E8-4786-8EF4-9671E97D33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96" t="4223" r="18883" b="3750"/>
          <a:stretch/>
        </p:blipFill>
        <p:spPr>
          <a:xfrm>
            <a:off x="7066625" y="2725445"/>
            <a:ext cx="4687410" cy="374330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D964A7D-98C2-4EBF-A9E3-6E0A89F05C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50" t="3524" r="18301" b="5922"/>
          <a:stretch/>
        </p:blipFill>
        <p:spPr>
          <a:xfrm>
            <a:off x="301841" y="2725445"/>
            <a:ext cx="4677068" cy="3586578"/>
          </a:xfrm>
          <a:prstGeom prst="rect">
            <a:avLst/>
          </a:prstGeom>
        </p:spPr>
      </p:pic>
      <p:sp>
        <p:nvSpPr>
          <p:cNvPr id="12" name="Стрелка: вправо 11">
            <a:extLst>
              <a:ext uri="{FF2B5EF4-FFF2-40B4-BE49-F238E27FC236}">
                <a16:creationId xmlns:a16="http://schemas.microsoft.com/office/drawing/2014/main" id="{0C9DB57D-ED95-4695-A1DF-DBDC99EE8680}"/>
              </a:ext>
            </a:extLst>
          </p:cNvPr>
          <p:cNvSpPr/>
          <p:nvPr/>
        </p:nvSpPr>
        <p:spPr>
          <a:xfrm>
            <a:off x="5211192" y="4305670"/>
            <a:ext cx="1615736" cy="541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105DD17-FF57-426D-A99E-6927121CDC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84" t="30556" r="66141" b="25059"/>
          <a:stretch/>
        </p:blipFill>
        <p:spPr>
          <a:xfrm>
            <a:off x="4438835" y="266330"/>
            <a:ext cx="2947387" cy="290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44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5DD217-DB3C-4EE5-965B-1EEFBC2CAE88}"/>
                  </a:ext>
                </a:extLst>
              </p:cNvPr>
              <p:cNvSpPr txBox="1"/>
              <p:nvPr/>
            </p:nvSpPr>
            <p:spPr>
              <a:xfrm>
                <a:off x="216763" y="864256"/>
                <a:ext cx="11270942" cy="7261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𝑑𝑇</m:t>
                              </m:r>
                            </m:den>
                          </m:f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𝛽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 #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5DD217-DB3C-4EE5-965B-1EEFBC2CA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" y="864256"/>
                <a:ext cx="11270942" cy="7261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98B1BC-F3CA-496A-AE71-A0ADB016AC5E}"/>
                  </a:ext>
                </a:extLst>
              </p:cNvPr>
              <p:cNvSpPr txBox="1"/>
              <p:nvPr/>
            </p:nvSpPr>
            <p:spPr>
              <a:xfrm>
                <a:off x="1401192" y="2718485"/>
                <a:ext cx="8706775" cy="14210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678180" indent="-457200">
                  <a:lnSpc>
                    <a:spcPct val="107000"/>
                  </a:lnSpc>
                  <a:spcAft>
                    <a:spcPts val="0"/>
                  </a:spcAft>
                  <a:tabLst>
                    <a:tab pos="457200" algn="l"/>
                    <a:tab pos="44958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eqArrPr>
                        <m:e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𝑑𝑇</m:t>
                              </m:r>
                            </m:den>
                          </m:f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𝑗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+1 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𝑗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 #</m:t>
                          </m:r>
                          <m:d>
                            <m:d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ru-RU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678180" indent="-457200">
                  <a:lnSpc>
                    <a:spcPct val="107000"/>
                  </a:lnSpc>
                  <a:spcAft>
                    <a:spcPts val="800"/>
                  </a:spcAft>
                  <a:tabLst>
                    <a:tab pos="457200" algn="l"/>
                    <a:tab pos="44958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eqArrPr>
                        <m:e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𝑑𝑇</m:t>
                              </m:r>
                            </m:den>
                          </m:f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𝛼</m:t>
                          </m:r>
                          <m:sSubSup>
                            <m:sSub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𝛽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𝑗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𝑗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 #</m:t>
                          </m:r>
                          <m:d>
                            <m:d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ru-RU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98B1BC-F3CA-496A-AE71-A0ADB016A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192" y="2718485"/>
                <a:ext cx="8706775" cy="14210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Стрелка: вниз 7">
            <a:extLst>
              <a:ext uri="{FF2B5EF4-FFF2-40B4-BE49-F238E27FC236}">
                <a16:creationId xmlns:a16="http://schemas.microsoft.com/office/drawing/2014/main" id="{DC6E5F66-9D14-4C57-9384-82E82C7F7CBA}"/>
              </a:ext>
            </a:extLst>
          </p:cNvPr>
          <p:cNvSpPr/>
          <p:nvPr/>
        </p:nvSpPr>
        <p:spPr>
          <a:xfrm>
            <a:off x="5852234" y="1526959"/>
            <a:ext cx="442034" cy="11274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9817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49F45F-D366-4BCC-A6E6-AC0BA7508977}"/>
                  </a:ext>
                </a:extLst>
              </p:cNvPr>
              <p:cNvSpPr txBox="1"/>
              <p:nvPr/>
            </p:nvSpPr>
            <p:spPr>
              <a:xfrm>
                <a:off x="410592" y="636801"/>
                <a:ext cx="5555202" cy="45387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𝑑𝑇</m:t>
                          </m:r>
                        </m:den>
                      </m:f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𝛼𝛽</m:t>
                      </m:r>
                      <m:d>
                        <m:dPr>
                          <m:begChr m:val="["/>
                          <m:endChr m:val="]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 +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</m:sub>
                                  </m:s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sub>
                                  </m:s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unc>
                        <m:func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i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ru-RU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unc>
                        <m:func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i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eqArr>
                        <m:eqArr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&amp;+</m:t>
                          </m:r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 #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49F45F-D366-4BCC-A6E6-AC0BA7508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92" y="636801"/>
                <a:ext cx="5555202" cy="45387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044229-E185-41E3-8374-BBB7F348F823}"/>
                  </a:ext>
                </a:extLst>
              </p:cNvPr>
              <p:cNvSpPr txBox="1"/>
              <p:nvPr/>
            </p:nvSpPr>
            <p:spPr>
              <a:xfrm>
                <a:off x="1461117" y="5527804"/>
                <a:ext cx="7460941" cy="693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𝑑𝑇</m:t>
                              </m:r>
                            </m:den>
                          </m:f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𝐾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/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unc>
                                        <m:func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  <m:t>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  <m:t>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 #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044229-E185-41E3-8374-BBB7F348F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117" y="5527804"/>
                <a:ext cx="7460941" cy="6933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699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88398AE-9E66-4EE5-9A7E-FF4AE2288D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95" t="25941" r="39126" b="16779"/>
          <a:stretch/>
        </p:blipFill>
        <p:spPr>
          <a:xfrm>
            <a:off x="1772574" y="765517"/>
            <a:ext cx="8646851" cy="532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272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9CF885-A332-4789-BD6A-98E26DEE421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89" y="336188"/>
            <a:ext cx="5058934" cy="38357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D773B4-27CE-44CA-8673-40B9971B559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6188"/>
            <a:ext cx="5124678" cy="38561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2EEE3BF-DC8C-4D22-83A7-555938F5EE25}"/>
                  </a:ext>
                </a:extLst>
              </p:cNvPr>
              <p:cNvSpPr txBox="1"/>
              <p:nvPr/>
            </p:nvSpPr>
            <p:spPr>
              <a:xfrm>
                <a:off x="4893815" y="4344109"/>
                <a:ext cx="6094520" cy="411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+1 </m:t>
                              </m:r>
                            </m:sub>
                          </m:s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ru-RU" i="1">
                          <a:latin typeface="Cambria Math" panose="02040503050406030204" pitchFamily="18" charset="0"/>
                        </a:rPr>
                        <m:t>𝑚𝑜𝑑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2EEE3BF-DC8C-4D22-83A7-555938F5E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815" y="4344109"/>
                <a:ext cx="6094520" cy="411395"/>
              </a:xfrm>
              <a:prstGeom prst="rect">
                <a:avLst/>
              </a:prstGeom>
              <a:blipFill>
                <a:blip r:embed="rId4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5478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4">
            <a:hlinkClick r:id="" action="ppaction://media"/>
            <a:extLst>
              <a:ext uri="{FF2B5EF4-FFF2-40B4-BE49-F238E27FC236}">
                <a16:creationId xmlns:a16="http://schemas.microsoft.com/office/drawing/2014/main" id="{C2EF4710-EBEE-4B86-94F5-09B5A521A8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7479" y="526680"/>
            <a:ext cx="5334000" cy="4008438"/>
          </a:xfrm>
          <a:prstGeom prst="rect">
            <a:avLst/>
          </a:prstGeom>
        </p:spPr>
      </p:pic>
      <p:pic>
        <p:nvPicPr>
          <p:cNvPr id="5" name="K3">
            <a:hlinkClick r:id="" action="ppaction://media"/>
            <a:extLst>
              <a:ext uri="{FF2B5EF4-FFF2-40B4-BE49-F238E27FC236}">
                <a16:creationId xmlns:a16="http://schemas.microsoft.com/office/drawing/2014/main" id="{47104D80-0858-4BB0-85BE-A494115EF0E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74816" y="526680"/>
            <a:ext cx="5334000" cy="40084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400CC6-8A37-4B10-B06E-6A222C622777}"/>
                  </a:ext>
                </a:extLst>
              </p:cNvPr>
              <p:cNvSpPr txBox="1"/>
              <p:nvPr/>
            </p:nvSpPr>
            <p:spPr>
              <a:xfrm>
                <a:off x="2914095" y="5065652"/>
                <a:ext cx="6094520" cy="6905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 ,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=0,…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−1 #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400CC6-8A37-4B10-B06E-6A222C622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095" y="5065652"/>
                <a:ext cx="6094520" cy="69057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018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72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04C43D-9865-49C1-8E25-11E088B9B43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957" y="592409"/>
            <a:ext cx="5489359" cy="47164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C96FB1-9883-4FC6-BA13-B4C15433B5F1}"/>
                  </a:ext>
                </a:extLst>
              </p:cNvPr>
              <p:cNvSpPr txBox="1"/>
              <p:nvPr/>
            </p:nvSpPr>
            <p:spPr>
              <a:xfrm>
                <a:off x="-645851" y="778561"/>
                <a:ext cx="6094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∈[−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C96FB1-9883-4FC6-BA13-B4C15433B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45851" y="778561"/>
                <a:ext cx="6094520" cy="369332"/>
              </a:xfrm>
              <a:prstGeom prst="rect">
                <a:avLst/>
              </a:prstGeom>
              <a:blipFill>
                <a:blip r:embed="rId3"/>
                <a:stretch>
                  <a:fillRect t="-128333" b="-19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A14EE5-9AE3-4A95-8A77-14E066C7A1C1}"/>
                  </a:ext>
                </a:extLst>
              </p:cNvPr>
              <p:cNvSpPr txBox="1"/>
              <p:nvPr/>
            </p:nvSpPr>
            <p:spPr>
              <a:xfrm>
                <a:off x="61403" y="1558031"/>
                <a:ext cx="6094520" cy="6905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 ,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=0,…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−1 #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A14EE5-9AE3-4A95-8A77-14E066C7A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03" y="1558031"/>
                <a:ext cx="6094520" cy="6905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C87350-A4B6-41AA-9583-F538A245A4E0}"/>
                  </a:ext>
                </a:extLst>
              </p:cNvPr>
              <p:cNvSpPr txBox="1"/>
              <p:nvPr/>
            </p:nvSpPr>
            <p:spPr>
              <a:xfrm>
                <a:off x="-140563" y="2386028"/>
                <a:ext cx="6094520" cy="6164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=0,…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−1 #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eqAr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C87350-A4B6-41AA-9583-F538A245A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563" y="2386028"/>
                <a:ext cx="6094520" cy="6164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711305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245</Words>
  <Application>Microsoft Office PowerPoint</Application>
  <PresentationFormat>Широкоэкранный</PresentationFormat>
  <Paragraphs>22</Paragraphs>
  <Slides>13</Slides>
  <Notes>0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Ковалев Вячеслав Витальевич</dc:creator>
  <cp:lastModifiedBy>Ковалев Вячеслав Витальевич</cp:lastModifiedBy>
  <cp:revision>2</cp:revision>
  <dcterms:created xsi:type="dcterms:W3CDTF">2022-03-23T19:25:32Z</dcterms:created>
  <dcterms:modified xsi:type="dcterms:W3CDTF">2022-03-24T07:39:40Z</dcterms:modified>
</cp:coreProperties>
</file>